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90" r:id="rId4"/>
    <p:sldId id="298" r:id="rId5"/>
    <p:sldId id="299" r:id="rId6"/>
    <p:sldId id="293" r:id="rId7"/>
    <p:sldId id="294" r:id="rId8"/>
    <p:sldId id="300" r:id="rId9"/>
    <p:sldId id="301" r:id="rId10"/>
    <p:sldId id="302" r:id="rId11"/>
    <p:sldId id="295" r:id="rId12"/>
    <p:sldId id="303" r:id="rId13"/>
    <p:sldId id="296" r:id="rId14"/>
    <p:sldId id="297" r:id="rId15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ágner Pavel" initials="" lastIdx="1" clrIdx="0"/>
  <p:cmAuthor id="1" name="Schwarzbach Gert (50HzT MI)" initials="SG(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29" autoAdjust="0"/>
  </p:normalViewPr>
  <p:slideViewPr>
    <p:cSldViewPr>
      <p:cViewPr>
        <p:scale>
          <a:sx n="70" d="100"/>
          <a:sy n="70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A41615-7083-422A-A031-CDE627C1E4EC}" type="datetimeFigureOut">
              <a:rPr lang="en-GB"/>
              <a:pPr>
                <a:defRPr/>
              </a:pPr>
              <a:t>13/02/2014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137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137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8C2670-3558-4BB7-A15A-705B3424BA1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798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3C7C8C-12FE-4920-940A-33BE6DC58D2D}" type="datetimeFigureOut">
              <a:rPr lang="en-GB"/>
              <a:pPr>
                <a:defRPr/>
              </a:pPr>
              <a:t>13/02/2014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867"/>
            <a:ext cx="5438140" cy="4468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137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137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4A1C15-5CE3-44EC-AD6A-1C87947BA4C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76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F6A33C-B28B-4498-AB5C-5DE3B7A7B64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6F5A2D-4846-48A7-88B3-6E33DE69D42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4F7B-464F-41D6-96DD-6FFB8B9391E4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B5E38-1CB4-41C0-81D0-921F22A7AD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F00B-2167-41B0-8794-B0F07A20295C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3703-9850-42F2-A0EF-A2ACD2D743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EDCF-2CB0-4E93-9015-B31DD3D8ED47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04AB-010B-44FD-BC5B-99271FBD8F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691-BB55-4597-B90A-A5F347843BB3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FA18D-93AE-415D-BF3A-E469D19EDC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B7D7-1D52-4243-8F0F-423CD3DC2AB2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51B2-2E1A-4640-BC88-6958742FD9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FC6D-EB73-4AFF-A4F0-E2B1CBE25019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07167-DF8E-4F6F-B112-DDA6557140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9020-16CA-4500-9514-CCDC1E72559B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D878-DC74-4CB7-9399-C62598EE22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4609F-40D2-4C8F-B956-61BD2D8A3918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533F-E8F7-4485-935A-A35686BBF5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844A2-6473-4A04-A187-4FD09C19E120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6FEC9-E0F0-43B9-8D63-80321EAF81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85C3-102D-4967-8B38-964BA78AFC37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9CCC-6051-49B7-A644-8CE6047C04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23E79-10FF-4466-9E56-FA0A3C66A26B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8637D-8F23-4719-8BE7-C66C8DB954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81DF0-2EB0-4184-96DB-4184E92870EE}" type="datetime1">
              <a:rPr lang="de-DE"/>
              <a:pPr>
                <a:defRPr/>
              </a:pPr>
              <a:t>13.02.2014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 2013 – 10 – 09 CEE TSOs  - IG meeting Vienna 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4E2139-CBC3-4608-B451-1FDF0CCEED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90500" y="1341438"/>
            <a:ext cx="8709025" cy="33547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34</a:t>
            </a:r>
            <a:r>
              <a:rPr lang="de-DE" sz="2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rd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de-DE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meeting</a:t>
            </a: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de-DE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of</a:t>
            </a: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Implementation Group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on </a:t>
            </a:r>
            <a:r>
              <a:rPr lang="de-DE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Congestion</a:t>
            </a: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Management (IG</a:t>
            </a:r>
            <a:r>
              <a:rPr lang="de-DE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resentation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of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the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CEE TSOs</a:t>
            </a:r>
          </a:p>
          <a:p>
            <a:pPr indent="266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20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February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2014</a:t>
            </a:r>
          </a:p>
          <a:p>
            <a:pPr indent="266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Vienna 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7308850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2014 </a:t>
            </a:r>
            <a:r>
              <a:rPr lang="en-GB" b="1" dirty="0">
                <a:solidFill>
                  <a:schemeClr val="bg1"/>
                </a:solidFill>
              </a:rPr>
              <a:t>– 2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– </a:t>
            </a:r>
            <a:r>
              <a:rPr lang="en-GB" b="1" dirty="0" smtClean="0">
                <a:solidFill>
                  <a:schemeClr val="bg1"/>
                </a:solidFill>
              </a:rPr>
              <a:t>20</a:t>
            </a:r>
            <a:r>
              <a:rPr lang="en-GB" b="1" dirty="0">
                <a:solidFill>
                  <a:schemeClr val="bg1"/>
                </a:solidFill>
              </a:rPr>
              <a:t>	</a:t>
            </a:r>
            <a:r>
              <a:rPr lang="en-GB" b="1" dirty="0" smtClean="0">
                <a:solidFill>
                  <a:schemeClr val="bg1"/>
                </a:solidFill>
              </a:rPr>
              <a:t>	CEE </a:t>
            </a:r>
            <a:r>
              <a:rPr lang="en-GB" b="1" dirty="0">
                <a:solidFill>
                  <a:schemeClr val="bg1"/>
                </a:solidFill>
              </a:rPr>
              <a:t>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13F75EDC-4860-4E80-A7DC-C38D8FCA97F7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1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683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pic>
        <p:nvPicPr>
          <p:cNvPr id="15365" name="Picture 2" descr="Logo neu komplett_f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10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064609"/>
            <a:ext cx="843007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CEE FB MC Project Development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Implementation</a:t>
            </a:r>
          </a:p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II.2.	Project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structure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,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project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management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–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ToRs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JWG </a:t>
            </a:r>
            <a:r>
              <a:rPr lang="de-DE" sz="2000" b="1" i="1" dirty="0" smtClean="0">
                <a:solidFill>
                  <a:srgbClr val="262626"/>
                </a:solidFill>
                <a:latin typeface="Calibri" pitchFamily="34" charset="0"/>
              </a:rPr>
              <a:t>MC (2/2)</a:t>
            </a:r>
            <a:endParaRPr lang="de-DE" sz="2000" b="1" i="1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61" name="Rechteck 1"/>
          <p:cNvSpPr>
            <a:spLocks noChangeArrowheads="1"/>
          </p:cNvSpPr>
          <p:nvPr/>
        </p:nvSpPr>
        <p:spPr bwMode="auto">
          <a:xfrm>
            <a:off x="407542" y="2060848"/>
            <a:ext cx="862895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Deliverables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Drafting </a:t>
            </a:r>
            <a:r>
              <a:rPr lang="en-US" sz="1400" dirty="0"/>
              <a:t>and negotiation of the FPA for the design phase ;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Unambiguous </a:t>
            </a:r>
            <a:r>
              <a:rPr lang="en-US" sz="1400" dirty="0"/>
              <a:t>and measurable acceptance criteria for Go-Live;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Penalties/indemnity </a:t>
            </a:r>
            <a:r>
              <a:rPr lang="en-US" sz="1400" dirty="0"/>
              <a:t>clauses, liability;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Development </a:t>
            </a:r>
            <a:r>
              <a:rPr lang="en-US" sz="1400" dirty="0"/>
              <a:t>of cost sharing principles etc.;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Budget </a:t>
            </a:r>
            <a:r>
              <a:rPr lang="en-US" sz="1400" dirty="0"/>
              <a:t>planning for the Project;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Drafting </a:t>
            </a:r>
            <a:r>
              <a:rPr lang="en-US" sz="1400" dirty="0"/>
              <a:t>and negotiation of the NDAs necessary for the design phase;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Description </a:t>
            </a:r>
            <a:r>
              <a:rPr lang="en-US" sz="1400" dirty="0"/>
              <a:t>of individual TFs responsibilities and deliverables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Supported by Task Forces (TF) and ad-hoc groups (</a:t>
            </a:r>
            <a:r>
              <a:rPr lang="en-US" sz="1400" dirty="0" err="1" smtClean="0"/>
              <a:t>sTF</a:t>
            </a:r>
            <a:r>
              <a:rPr lang="en-US" sz="1400" dirty="0" smtClean="0"/>
              <a:t>)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Each partner one vote – unanimous decision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Each TSO, PX one member + substitute, guest can be invited without voting power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Co-Chairs from both TSO – PXs </a:t>
            </a:r>
            <a:endParaRPr lang="en-US" sz="1400" dirty="0"/>
          </a:p>
          <a:p>
            <a:endParaRPr lang="de-DE" dirty="0">
              <a:latin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de-DE" sz="1600" dirty="0" smtClean="0">
              <a:latin typeface="Calibri" pitchFamily="34" charset="0"/>
            </a:endParaRPr>
          </a:p>
          <a:p>
            <a:pPr lvl="1"/>
            <a:endParaRPr lang="de-DE" sz="1600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1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11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885825"/>
            <a:ext cx="845785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CEE FB MC Project Development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Implementation</a:t>
            </a:r>
          </a:p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II.3.	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Cooperation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CWE/NWE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CEE</a:t>
            </a: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407542" y="1690052"/>
            <a:ext cx="862895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NWE TSOs have been busy in the past due to NWE MC project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NWE structures may change with the finalisation of the project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Some TSOs and PXs are involved in other regions and can bring in their experiences and knowledge (without disclosing protected information)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CEE TSOs recommend to start with the project on regional level and address NWE TSOs  on issues where we need their information/involvement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WG RMDT identified indicative issues where we might need cooperation of NWE TSOs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High priority issues related to the design phase: Bilateral energy exchange calculations; Operational procedures connected to the coupling phase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Medium priority: PCR algorithm assessment; Testing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Lower priority: Cross-regional  operational agreements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Harmonisation with CWE FB – after CEE have common understanding of FB methodology in CEE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There might be the need discuss with NWE resources and timing as there are other regions (SWE, CSE, NBI) are heading for a coupling at the same time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b="1" dirty="0" smtClean="0">
                <a:latin typeface="Calibri" pitchFamily="34" charset="0"/>
              </a:rPr>
              <a:t>Highly depending on the final Roadmap to be amended by JSC asap</a:t>
            </a:r>
          </a:p>
          <a:p>
            <a:pPr marL="285750" indent="-285750">
              <a:buFont typeface="Wingdings" pitchFamily="2" charset="2"/>
              <a:buChar char="Ø"/>
            </a:pPr>
            <a:endParaRPr lang="de-DE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dirty="0">
              <a:latin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de-DE" sz="1600" dirty="0" smtClean="0">
              <a:latin typeface="Calibri" pitchFamily="34" charset="0"/>
            </a:endParaRPr>
          </a:p>
          <a:p>
            <a:pPr lvl="1"/>
            <a:endParaRPr lang="de-DE" sz="1600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1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12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1102136"/>
            <a:ext cx="8469857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CEE FB MC Project Development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Implementation</a:t>
            </a:r>
          </a:p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II.4.	Roadmap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elaboration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(1/2)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447267"/>
              </p:ext>
            </p:extLst>
          </p:nvPr>
        </p:nvGraphicFramePr>
        <p:xfrm>
          <a:off x="429422" y="1985341"/>
          <a:ext cx="8229594" cy="4306544"/>
        </p:xfrm>
        <a:graphic>
          <a:graphicData uri="http://schemas.openxmlformats.org/drawingml/2006/table">
            <a:tbl>
              <a:tblPr/>
              <a:tblGrid>
                <a:gridCol w="2149190"/>
                <a:gridCol w="205964"/>
                <a:gridCol w="205964"/>
                <a:gridCol w="205964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1486"/>
                <a:gridCol w="205964"/>
                <a:gridCol w="205964"/>
                <a:gridCol w="205964"/>
                <a:gridCol w="205964"/>
                <a:gridCol w="205964"/>
              </a:tblGrid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MoU preparation and signing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NDA preparation and signing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Creation of CEE project structure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planning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Sharing principles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Framework Project Agreement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Validation of MC Algorithm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PCR - involvement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CEE/CWE FB harmonization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CEE FB capacity calculation mechanism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Cross-border clearing and settlement process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Congestion income distribution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postcoupling processes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Fallback procedures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Operational contracts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 MC testing - Internal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 MC testing -External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CEE + NWE testing - Acceptance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Evaluation and consultation of FB MC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32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Initiation</a:t>
                      </a:r>
                    </a:p>
                  </a:txBody>
                  <a:tcPr marL="179193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Go Live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</a:p>
                  </a:txBody>
                  <a:tcPr marL="179193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Implementation (&amp; Testing/Approval)</a:t>
                      </a:r>
                    </a:p>
                  </a:txBody>
                  <a:tcPr marL="179193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Testing</a:t>
                      </a:r>
                    </a:p>
                  </a:txBody>
                  <a:tcPr marL="179193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Approval for Go Live</a:t>
                      </a:r>
                    </a:p>
                  </a:txBody>
                  <a:tcPr marL="179193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73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1" name="Straight Connector 2"/>
          <p:cNvCxnSpPr/>
          <p:nvPr/>
        </p:nvCxnSpPr>
        <p:spPr>
          <a:xfrm>
            <a:off x="11115675" y="1947863"/>
            <a:ext cx="9525" cy="43815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4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13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102136"/>
            <a:ext cx="845785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CEE FB MC Project Development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Implementation</a:t>
            </a:r>
          </a:p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II.4.	Roadmap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elaboration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(2/2)</a:t>
            </a: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407542" y="2060848"/>
            <a:ext cx="862895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de-DE" sz="1600" dirty="0" smtClean="0">
              <a:latin typeface="Calibri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CEE TSOs have drafted the Roadmap based on the Project Initiation Document elaborated between CEE TSOs and PXs, but without involvement of NWE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Current Roadmap sees a period of 27 month after </a:t>
            </a:r>
            <a:r>
              <a:rPr lang="en-GB" dirty="0" err="1" smtClean="0">
                <a:latin typeface="Calibri" pitchFamily="34" charset="0"/>
              </a:rPr>
              <a:t>MoU</a:t>
            </a:r>
            <a:r>
              <a:rPr lang="en-GB" dirty="0" smtClean="0">
                <a:latin typeface="Calibri" pitchFamily="34" charset="0"/>
              </a:rPr>
              <a:t> signature for the finalisation of the project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Regulators have asked  to revise the roadmap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CEE TSOs have made the decision to hand this over to the JSC/JWG MC as involvement of PXs is needed </a:t>
            </a:r>
            <a:r>
              <a:rPr lang="en-GB" dirty="0" smtClean="0">
                <a:latin typeface="Calibri" pitchFamily="34" charset="0"/>
              </a:rPr>
              <a:t>for </a:t>
            </a:r>
            <a:r>
              <a:rPr lang="en-GB" dirty="0" smtClean="0">
                <a:latin typeface="Calibri" pitchFamily="34" charset="0"/>
              </a:rPr>
              <a:t>the revision</a:t>
            </a:r>
          </a:p>
          <a:p>
            <a:pPr marL="285750" indent="-285750">
              <a:buFont typeface="Wingdings" pitchFamily="2" charset="2"/>
              <a:buChar char="Ø"/>
            </a:pPr>
            <a:endParaRPr lang="de-DE" dirty="0">
              <a:latin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de-DE" sz="1600" dirty="0" smtClean="0">
              <a:latin typeface="Calibri" pitchFamily="34" charset="0"/>
            </a:endParaRPr>
          </a:p>
          <a:p>
            <a:pPr lvl="1"/>
            <a:endParaRPr lang="de-DE" sz="1600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14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102136"/>
            <a:ext cx="845785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CEE FB MC Project Development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Implementation</a:t>
            </a:r>
          </a:p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II.5.	Further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steps</a:t>
            </a:r>
            <a:endParaRPr lang="de-DE" sz="2000" b="1" i="1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407542" y="2060848"/>
            <a:ext cx="8628954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de-DE" sz="1600" dirty="0" smtClean="0">
              <a:latin typeface="Calibri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Agreement with PX’s on </a:t>
            </a:r>
            <a:r>
              <a:rPr lang="en-GB" dirty="0" err="1" smtClean="0">
                <a:latin typeface="Calibri" pitchFamily="34" charset="0"/>
              </a:rPr>
              <a:t>ToRs</a:t>
            </a:r>
            <a:r>
              <a:rPr lang="en-GB" dirty="0" smtClean="0">
                <a:latin typeface="Calibri" pitchFamily="34" charset="0"/>
              </a:rPr>
              <a:t> of JSC and JWG MC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Organisation of </a:t>
            </a:r>
            <a:r>
              <a:rPr lang="en-GB" dirty="0" smtClean="0">
                <a:latin typeface="Calibri" pitchFamily="34" charset="0"/>
              </a:rPr>
              <a:t>first </a:t>
            </a:r>
            <a:r>
              <a:rPr lang="en-GB" dirty="0" smtClean="0">
                <a:latin typeface="Calibri" pitchFamily="34" charset="0"/>
              </a:rPr>
              <a:t>JSC </a:t>
            </a:r>
            <a:r>
              <a:rPr lang="en-GB" dirty="0" smtClean="0">
                <a:latin typeface="Calibri" pitchFamily="34" charset="0"/>
              </a:rPr>
              <a:t>meeting by FP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JSC has then to take the next steps according </a:t>
            </a:r>
            <a:r>
              <a:rPr lang="en-GB" dirty="0" err="1" smtClean="0">
                <a:latin typeface="Calibri" pitchFamily="34" charset="0"/>
              </a:rPr>
              <a:t>ToRs</a:t>
            </a:r>
            <a:endParaRPr lang="en-GB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dirty="0">
              <a:latin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de-DE" sz="1600" dirty="0" smtClean="0">
              <a:latin typeface="Calibri" pitchFamily="34" charset="0"/>
            </a:endParaRPr>
          </a:p>
          <a:p>
            <a:pPr lvl="1"/>
            <a:endParaRPr lang="de-DE" sz="1600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8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7308850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GB" b="1" dirty="0">
                <a:solidFill>
                  <a:schemeClr val="bg1"/>
                </a:solidFill>
              </a:rPr>
              <a:t> 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2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12" name="Textfeld 7"/>
          <p:cNvSpPr txBox="1">
            <a:spLocks noChangeArrowheads="1"/>
          </p:cNvSpPr>
          <p:nvPr/>
        </p:nvSpPr>
        <p:spPr bwMode="auto">
          <a:xfrm>
            <a:off x="755650" y="1772816"/>
            <a:ext cx="7632700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i="1" u="sng" dirty="0">
                <a:solidFill>
                  <a:srgbClr val="262626"/>
                </a:solidFill>
                <a:latin typeface="Calibri" pitchFamily="34" charset="0"/>
              </a:rPr>
              <a:t>Table </a:t>
            </a:r>
            <a:r>
              <a:rPr lang="de-DE" sz="2000" b="1" i="1" u="sng" dirty="0" err="1">
                <a:solidFill>
                  <a:srgbClr val="262626"/>
                </a:solidFill>
                <a:latin typeface="Calibri" pitchFamily="34" charset="0"/>
              </a:rPr>
              <a:t>of</a:t>
            </a:r>
            <a:r>
              <a:rPr lang="de-DE" sz="2000" b="1" i="1" u="sng" dirty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de-DE" sz="2000" b="1" i="1" u="sng" dirty="0" err="1">
                <a:solidFill>
                  <a:srgbClr val="262626"/>
                </a:solidFill>
                <a:latin typeface="Calibri" pitchFamily="34" charset="0"/>
              </a:rPr>
              <a:t>contents</a:t>
            </a:r>
            <a:endParaRPr lang="de-DE" sz="2000" b="1" i="1" u="sng" dirty="0">
              <a:solidFill>
                <a:srgbClr val="262626"/>
              </a:solidFill>
              <a:latin typeface="Calibri" pitchFamily="34" charset="0"/>
            </a:endParaRPr>
          </a:p>
          <a:p>
            <a:pPr lvl="1"/>
            <a:endParaRPr lang="de-DE" b="1" i="1" u="sng" dirty="0">
              <a:solidFill>
                <a:srgbClr val="262626"/>
              </a:solidFill>
              <a:latin typeface="Calibri" pitchFamily="34" charset="0"/>
            </a:endParaRPr>
          </a:p>
          <a:p>
            <a:pPr marL="857250" lvl="1" indent="-400050">
              <a:spcAft>
                <a:spcPts val="600"/>
              </a:spcAft>
              <a:buAutoNum type="romanUcPeriod"/>
            </a:pPr>
            <a:r>
              <a:rPr lang="de-DE" b="1" dirty="0" err="1" smtClean="0">
                <a:solidFill>
                  <a:srgbClr val="262626"/>
                </a:solidFill>
                <a:latin typeface="Calibri" pitchFamily="34" charset="0"/>
              </a:rPr>
              <a:t>Recent</a:t>
            </a: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de-DE" b="1" dirty="0" err="1">
                <a:solidFill>
                  <a:srgbClr val="262626"/>
                </a:solidFill>
                <a:latin typeface="Calibri" pitchFamily="34" charset="0"/>
              </a:rPr>
              <a:t>D</a:t>
            </a:r>
            <a:r>
              <a:rPr lang="de-DE" b="1" dirty="0" err="1" smtClean="0">
                <a:solidFill>
                  <a:srgbClr val="262626"/>
                </a:solidFill>
                <a:latin typeface="Calibri" pitchFamily="34" charset="0"/>
              </a:rPr>
              <a:t>evelopments</a:t>
            </a: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de-DE" i="1" dirty="0">
                <a:solidFill>
                  <a:srgbClr val="262626"/>
                </a:solidFill>
                <a:latin typeface="Calibri" pitchFamily="34" charset="0"/>
              </a:rPr>
              <a:t>	</a:t>
            </a:r>
            <a:r>
              <a:rPr lang="de-DE" i="1" dirty="0" smtClean="0">
                <a:solidFill>
                  <a:srgbClr val="262626"/>
                </a:solidFill>
                <a:latin typeface="Calibri" pitchFamily="34" charset="0"/>
              </a:rPr>
              <a:t>Status </a:t>
            </a:r>
            <a:r>
              <a:rPr lang="de-DE" i="1" dirty="0" err="1" smtClean="0">
                <a:solidFill>
                  <a:srgbClr val="262626"/>
                </a:solidFill>
                <a:latin typeface="Calibri" pitchFamily="34" charset="0"/>
              </a:rPr>
              <a:t>report</a:t>
            </a:r>
            <a:r>
              <a:rPr lang="de-DE" i="1" dirty="0" smtClean="0">
                <a:solidFill>
                  <a:srgbClr val="262626"/>
                </a:solidFill>
                <a:latin typeface="Calibri" pitchFamily="34" charset="0"/>
              </a:rPr>
              <a:t> CEE TSOs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II.	CEE FB MC </a:t>
            </a:r>
            <a:r>
              <a:rPr lang="de-DE" b="1" dirty="0">
                <a:solidFill>
                  <a:srgbClr val="262626"/>
                </a:solidFill>
                <a:latin typeface="Calibri" pitchFamily="34" charset="0"/>
              </a:rPr>
              <a:t>P</a:t>
            </a: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roject </a:t>
            </a:r>
            <a:r>
              <a:rPr lang="de-DE" b="1" dirty="0">
                <a:solidFill>
                  <a:srgbClr val="262626"/>
                </a:solidFill>
                <a:latin typeface="Calibri" pitchFamily="34" charset="0"/>
              </a:rPr>
              <a:t>D</a:t>
            </a: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evelopment </a:t>
            </a:r>
            <a:r>
              <a:rPr lang="de-DE" b="1" dirty="0" err="1" smtClean="0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 Implementation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srgbClr val="262626"/>
                </a:solidFill>
                <a:latin typeface="Calibri" pitchFamily="34" charset="0"/>
              </a:rPr>
              <a:t>	</a:t>
            </a:r>
            <a:r>
              <a:rPr lang="de-DE" b="1" dirty="0">
                <a:solidFill>
                  <a:srgbClr val="262626"/>
                </a:solidFill>
                <a:latin typeface="Calibri" pitchFamily="34" charset="0"/>
              </a:rPr>
              <a:t>II.1</a:t>
            </a:r>
            <a:r>
              <a:rPr lang="de-DE" dirty="0">
                <a:solidFill>
                  <a:srgbClr val="262626"/>
                </a:solidFill>
                <a:latin typeface="Calibri" pitchFamily="34" charset="0"/>
              </a:rPr>
              <a:t>  </a:t>
            </a:r>
            <a:r>
              <a:rPr lang="de-DE" dirty="0" smtClean="0">
                <a:solidFill>
                  <a:srgbClr val="262626"/>
                </a:solidFill>
                <a:latin typeface="Calibri" pitchFamily="34" charset="0"/>
              </a:rPr>
              <a:t>  </a:t>
            </a:r>
            <a:r>
              <a:rPr lang="de-DE" i="1" dirty="0" smtClean="0">
                <a:solidFill>
                  <a:srgbClr val="262626"/>
                </a:solidFill>
                <a:latin typeface="Calibri" pitchFamily="34" charset="0"/>
              </a:rPr>
              <a:t>Status </a:t>
            </a:r>
            <a:r>
              <a:rPr lang="de-DE" i="1" dirty="0" err="1" smtClean="0">
                <a:solidFill>
                  <a:srgbClr val="262626"/>
                </a:solidFill>
                <a:latin typeface="Calibri" pitchFamily="34" charset="0"/>
              </a:rPr>
              <a:t>report</a:t>
            </a:r>
            <a:r>
              <a:rPr lang="de-DE" dirty="0">
                <a:solidFill>
                  <a:srgbClr val="262626"/>
                </a:solidFill>
                <a:latin typeface="Calibri" pitchFamily="34" charset="0"/>
              </a:rPr>
              <a:t>	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srgbClr val="262626"/>
                </a:solidFill>
                <a:latin typeface="Calibri" pitchFamily="34" charset="0"/>
              </a:rPr>
              <a:t>	</a:t>
            </a:r>
            <a:r>
              <a:rPr lang="de-DE" b="1" dirty="0">
                <a:solidFill>
                  <a:srgbClr val="262626"/>
                </a:solidFill>
                <a:latin typeface="Calibri" pitchFamily="34" charset="0"/>
              </a:rPr>
              <a:t>II.2</a:t>
            </a:r>
            <a:r>
              <a:rPr lang="de-DE" dirty="0">
                <a:solidFill>
                  <a:srgbClr val="262626"/>
                </a:solidFill>
                <a:latin typeface="Calibri" pitchFamily="34" charset="0"/>
              </a:rPr>
              <a:t>  </a:t>
            </a:r>
            <a:r>
              <a:rPr lang="de-DE" dirty="0" smtClean="0">
                <a:solidFill>
                  <a:srgbClr val="262626"/>
                </a:solidFill>
                <a:latin typeface="Calibri" pitchFamily="34" charset="0"/>
              </a:rPr>
              <a:t>  </a:t>
            </a:r>
            <a:r>
              <a:rPr lang="de-DE" i="1" dirty="0" smtClean="0">
                <a:solidFill>
                  <a:srgbClr val="262626"/>
                </a:solidFill>
                <a:latin typeface="Calibri" pitchFamily="34" charset="0"/>
              </a:rPr>
              <a:t>Project </a:t>
            </a:r>
            <a:r>
              <a:rPr lang="de-DE" i="1" dirty="0" err="1" smtClean="0">
                <a:solidFill>
                  <a:srgbClr val="262626"/>
                </a:solidFill>
                <a:latin typeface="Calibri" pitchFamily="34" charset="0"/>
              </a:rPr>
              <a:t>structure</a:t>
            </a:r>
            <a:r>
              <a:rPr lang="de-DE" i="1" dirty="0" smtClean="0">
                <a:solidFill>
                  <a:srgbClr val="262626"/>
                </a:solidFill>
                <a:latin typeface="Calibri" pitchFamily="34" charset="0"/>
              </a:rPr>
              <a:t>, </a:t>
            </a:r>
            <a:r>
              <a:rPr lang="de-DE" i="1" dirty="0" err="1" smtClean="0">
                <a:solidFill>
                  <a:srgbClr val="262626"/>
                </a:solidFill>
                <a:latin typeface="Calibri" pitchFamily="34" charset="0"/>
              </a:rPr>
              <a:t>project</a:t>
            </a:r>
            <a:r>
              <a:rPr lang="de-DE" i="1" dirty="0" smtClean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de-DE" i="1" dirty="0" err="1" smtClean="0">
                <a:solidFill>
                  <a:srgbClr val="262626"/>
                </a:solidFill>
                <a:latin typeface="Calibri" pitchFamily="34" charset="0"/>
              </a:rPr>
              <a:t>management</a:t>
            </a:r>
            <a:endParaRPr lang="de-DE" i="1" dirty="0">
              <a:solidFill>
                <a:srgbClr val="262626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	II.3   </a:t>
            </a:r>
            <a:r>
              <a:rPr lang="de-DE" b="1" dirty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de-DE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Cooperation</a:t>
            </a:r>
            <a:r>
              <a:rPr lang="de-DE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CWE/NWE </a:t>
            </a:r>
            <a:r>
              <a:rPr lang="de-DE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and</a:t>
            </a:r>
            <a:r>
              <a:rPr lang="de-DE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CEE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rgbClr val="262626"/>
                </a:solidFill>
                <a:latin typeface="Calibri" pitchFamily="34" charset="0"/>
              </a:rPr>
              <a:t>II.4. </a:t>
            </a: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  </a:t>
            </a:r>
            <a:r>
              <a:rPr lang="de-DE" i="1" dirty="0" smtClean="0">
                <a:solidFill>
                  <a:srgbClr val="262626"/>
                </a:solidFill>
                <a:latin typeface="Calibri" pitchFamily="34" charset="0"/>
              </a:rPr>
              <a:t>Roadmap </a:t>
            </a:r>
            <a:r>
              <a:rPr lang="de-DE" i="1" dirty="0" err="1">
                <a:solidFill>
                  <a:srgbClr val="262626"/>
                </a:solidFill>
                <a:latin typeface="Calibri" pitchFamily="34" charset="0"/>
              </a:rPr>
              <a:t>elaboration</a:t>
            </a:r>
            <a:endParaRPr lang="de-DE" i="1" dirty="0">
              <a:solidFill>
                <a:srgbClr val="262626"/>
              </a:solidFill>
              <a:latin typeface="Calibri" pitchFamily="34" charset="0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rgbClr val="262626"/>
                </a:solidFill>
                <a:latin typeface="Calibri" pitchFamily="34" charset="0"/>
              </a:rPr>
              <a:t>II.5. </a:t>
            </a:r>
            <a:r>
              <a:rPr lang="de-DE" b="1" dirty="0" smtClean="0">
                <a:solidFill>
                  <a:srgbClr val="262626"/>
                </a:solidFill>
                <a:latin typeface="Calibri" pitchFamily="34" charset="0"/>
              </a:rPr>
              <a:t>  </a:t>
            </a:r>
            <a:r>
              <a:rPr lang="de-DE" i="1" dirty="0" smtClean="0">
                <a:solidFill>
                  <a:srgbClr val="262626"/>
                </a:solidFill>
                <a:latin typeface="Calibri" pitchFamily="34" charset="0"/>
              </a:rPr>
              <a:t>Further </a:t>
            </a:r>
            <a:r>
              <a:rPr lang="de-DE" i="1" dirty="0" err="1">
                <a:solidFill>
                  <a:srgbClr val="262626"/>
                </a:solidFill>
                <a:latin typeface="Calibri" pitchFamily="34" charset="0"/>
              </a:rPr>
              <a:t>steps</a:t>
            </a:r>
            <a:endParaRPr lang="de-DE" i="1" dirty="0">
              <a:solidFill>
                <a:srgbClr val="262626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i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17413" name="Picture 2" descr="Logo neu komplett_f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3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102136"/>
            <a:ext cx="845785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dirty="0" smtClean="0">
                <a:solidFill>
                  <a:srgbClr val="262626"/>
                </a:solidFill>
                <a:latin typeface="Calibri" pitchFamily="34" charset="0"/>
              </a:rPr>
              <a:t>I.	</a:t>
            </a:r>
            <a:r>
              <a:rPr lang="en-GB" sz="2000" b="1" dirty="0" smtClean="0">
                <a:solidFill>
                  <a:srgbClr val="262626"/>
                </a:solidFill>
                <a:latin typeface="Calibri" pitchFamily="34" charset="0"/>
              </a:rPr>
              <a:t>Recent Developments </a:t>
            </a:r>
          </a:p>
          <a:p>
            <a:pPr defTabSz="288000">
              <a:spcAft>
                <a:spcPts val="600"/>
              </a:spcAft>
            </a:pPr>
            <a:r>
              <a:rPr lang="en-GB" sz="2000" i="1" dirty="0" smtClean="0">
                <a:solidFill>
                  <a:srgbClr val="262626"/>
                </a:solidFill>
                <a:latin typeface="Calibri" pitchFamily="34" charset="0"/>
              </a:rPr>
              <a:t>	</a:t>
            </a:r>
            <a:r>
              <a:rPr lang="en-GB" sz="2000" b="1" dirty="0" smtClean="0">
                <a:solidFill>
                  <a:srgbClr val="262626"/>
                </a:solidFill>
                <a:latin typeface="Calibri" pitchFamily="34" charset="0"/>
              </a:rPr>
              <a:t>Status Report of CEE TSOs (1/3)</a:t>
            </a:r>
            <a:endParaRPr lang="en-GB" sz="2000" b="1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407542" y="2060848"/>
            <a:ext cx="8196906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alibri" pitchFamily="34" charset="0"/>
              </a:rPr>
              <a:t>Governance </a:t>
            </a:r>
            <a:r>
              <a:rPr lang="en-GB" b="1" dirty="0" err="1" smtClean="0">
                <a:latin typeface="Calibri" pitchFamily="34" charset="0"/>
              </a:rPr>
              <a:t>Workstream</a:t>
            </a:r>
            <a:r>
              <a:rPr lang="en-GB" b="1" dirty="0" smtClean="0">
                <a:latin typeface="Calibri" pitchFamily="34" charset="0"/>
              </a:rPr>
              <a:t>: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CEE TSOs have taken note of the final version of the </a:t>
            </a:r>
            <a:r>
              <a:rPr lang="en-GB" dirty="0" err="1" smtClean="0">
                <a:latin typeface="Calibri" pitchFamily="34" charset="0"/>
              </a:rPr>
              <a:t>MoU</a:t>
            </a:r>
            <a:r>
              <a:rPr lang="en-GB" dirty="0" smtClean="0">
                <a:latin typeface="Calibri" pitchFamily="34" charset="0"/>
              </a:rPr>
              <a:t> and the signature process started by the Lead Regulator ECA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CEE TSOs have approved on 31 January to start immediately with the initiation of the NWCE MC project by setting up the project structure from the TSO-side (JSC and </a:t>
            </a:r>
            <a:r>
              <a:rPr lang="en-GB" dirty="0" smtClean="0">
                <a:latin typeface="Calibri" pitchFamily="34" charset="0"/>
              </a:rPr>
              <a:t>JWG MC) </a:t>
            </a:r>
            <a:r>
              <a:rPr lang="en-GB" dirty="0" smtClean="0">
                <a:latin typeface="Calibri" pitchFamily="34" charset="0"/>
              </a:rPr>
              <a:t>and invite CEE PXs to do the same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Call for nomination of </a:t>
            </a:r>
            <a:r>
              <a:rPr lang="en-GB" dirty="0" smtClean="0">
                <a:latin typeface="Calibri" pitchFamily="34" charset="0"/>
              </a:rPr>
              <a:t>TSO </a:t>
            </a:r>
            <a:r>
              <a:rPr lang="en-GB" dirty="0" smtClean="0">
                <a:latin typeface="Calibri" pitchFamily="34" charset="0"/>
              </a:rPr>
              <a:t>members and potential chairpersons have been sent out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PXs </a:t>
            </a:r>
            <a:r>
              <a:rPr lang="en-GB" dirty="0" smtClean="0">
                <a:latin typeface="Calibri" pitchFamily="34" charset="0"/>
              </a:rPr>
              <a:t>have been invited to do the same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CEE TSOs nominated members and voted on a chairperson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FP will organise the first JSC meeting as soon as PX members have been communicated to FP </a:t>
            </a:r>
          </a:p>
        </p:txBody>
      </p:sp>
    </p:spTree>
    <p:extLst>
      <p:ext uri="{BB962C8B-B14F-4D97-AF65-F5344CB8AC3E}">
        <p14:creationId xmlns:p14="http://schemas.microsoft.com/office/powerpoint/2010/main" val="39906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4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052736"/>
            <a:ext cx="845785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dirty="0">
                <a:solidFill>
                  <a:srgbClr val="262626"/>
                </a:solidFill>
                <a:latin typeface="Calibri" pitchFamily="34" charset="0"/>
              </a:rPr>
              <a:t>I.	</a:t>
            </a:r>
            <a:r>
              <a:rPr lang="en-GB" sz="2000" dirty="0">
                <a:solidFill>
                  <a:srgbClr val="262626"/>
                </a:solidFill>
                <a:latin typeface="Calibri" pitchFamily="34" charset="0"/>
              </a:rPr>
              <a:t>Recent Developments </a:t>
            </a:r>
          </a:p>
          <a:p>
            <a:pPr defTabSz="288000">
              <a:spcAft>
                <a:spcPts val="600"/>
              </a:spcAft>
            </a:pPr>
            <a:r>
              <a:rPr lang="en-GB" sz="2000" dirty="0">
                <a:solidFill>
                  <a:srgbClr val="262626"/>
                </a:solidFill>
                <a:latin typeface="Calibri" pitchFamily="34" charset="0"/>
              </a:rPr>
              <a:t>	Status Report of CEE 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TSOs 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(2/3</a:t>
            </a:r>
            <a:r>
              <a:rPr lang="en-GB" sz="2000" dirty="0" smtClean="0">
                <a:solidFill>
                  <a:srgbClr val="262626"/>
                </a:solidFill>
                <a:latin typeface="Calibri" pitchFamily="34" charset="0"/>
              </a:rPr>
              <a:t>)</a:t>
            </a:r>
            <a:endParaRPr lang="en-GB" sz="2000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407542" y="1867595"/>
            <a:ext cx="8196906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alibri" pitchFamily="34" charset="0"/>
              </a:rPr>
              <a:t>Technical </a:t>
            </a:r>
            <a:r>
              <a:rPr lang="en-GB" b="1" dirty="0" err="1" smtClean="0">
                <a:latin typeface="Calibri" pitchFamily="34" charset="0"/>
              </a:rPr>
              <a:t>Workstream</a:t>
            </a:r>
            <a:r>
              <a:rPr lang="en-GB" b="1" dirty="0" smtClean="0">
                <a:latin typeface="Calibri" pitchFamily="34" charset="0"/>
              </a:rPr>
              <a:t>: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CEE TSOs achieved consensus on how to continue the work on the two options in order to take better into account unscheduled flows in the FB methodology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b="1" dirty="0" smtClean="0">
                <a:latin typeface="Calibri" pitchFamily="34" charset="0"/>
              </a:rPr>
              <a:t>Security Oriented Option (SOO)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itchFamily="34" charset="0"/>
              </a:rPr>
              <a:t>Based on today´s bidding zones, considering/mitigating the influence of loop flows - limitation (cap) of exchange schedules between DE and AT by </a:t>
            </a:r>
            <a:r>
              <a:rPr lang="en-US" dirty="0" err="1" smtClean="0">
                <a:latin typeface="Calibri" pitchFamily="34" charset="0"/>
              </a:rPr>
              <a:t>redispatching</a:t>
            </a:r>
            <a:r>
              <a:rPr lang="en-US" dirty="0" smtClean="0">
                <a:latin typeface="Calibri" pitchFamily="34" charset="0"/>
              </a:rPr>
              <a:t>/countertrading </a:t>
            </a:r>
            <a:r>
              <a:rPr lang="en-US" dirty="0">
                <a:latin typeface="Calibri" pitchFamily="34" charset="0"/>
              </a:rPr>
              <a:t>measures, considering this limitation in the FB capacity calculation mechanism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GB" dirty="0" smtClean="0">
              <a:latin typeface="Calibri" pitchFamily="34" charset="0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itchFamily="34" charset="0"/>
              </a:rPr>
              <a:t>Progress was achieved on the SOO. The CEE TSO HLM stated </a:t>
            </a:r>
            <a:r>
              <a:rPr lang="en-US" dirty="0" smtClean="0">
                <a:latin typeface="Calibri" pitchFamily="34" charset="0"/>
              </a:rPr>
              <a:t>that </a:t>
            </a:r>
            <a:r>
              <a:rPr lang="en-US" dirty="0">
                <a:latin typeface="Calibri" pitchFamily="34" charset="0"/>
              </a:rPr>
              <a:t>the preparatory step was </a:t>
            </a:r>
            <a:r>
              <a:rPr lang="en-US" dirty="0" smtClean="0">
                <a:latin typeface="Calibri" pitchFamily="34" charset="0"/>
              </a:rPr>
              <a:t>finalized </a:t>
            </a:r>
            <a:r>
              <a:rPr lang="en-US" dirty="0">
                <a:latin typeface="Calibri" pitchFamily="34" charset="0"/>
              </a:rPr>
              <a:t>and step 1 can be </a:t>
            </a:r>
            <a:r>
              <a:rPr lang="en-US" dirty="0" smtClean="0">
                <a:latin typeface="Calibri" pitchFamily="34" charset="0"/>
              </a:rPr>
              <a:t>started.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Finalisation of </a:t>
            </a:r>
            <a:r>
              <a:rPr lang="en-GB" dirty="0" err="1" smtClean="0">
                <a:latin typeface="Calibri" pitchFamily="34" charset="0"/>
              </a:rPr>
              <a:t>dBFRM</a:t>
            </a:r>
            <a:r>
              <a:rPr lang="en-GB" dirty="0" smtClean="0">
                <a:latin typeface="Calibri" pitchFamily="34" charset="0"/>
              </a:rPr>
              <a:t> assessment was achieved, WG FBA started with calculation for 120 timestamps of the year 2013 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Final results for step 1 are expected for end of July 2014</a:t>
            </a:r>
          </a:p>
        </p:txBody>
      </p:sp>
    </p:spTree>
    <p:extLst>
      <p:ext uri="{BB962C8B-B14F-4D97-AF65-F5344CB8AC3E}">
        <p14:creationId xmlns:p14="http://schemas.microsoft.com/office/powerpoint/2010/main" val="29817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5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052736"/>
            <a:ext cx="845785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I.	</a:t>
            </a:r>
            <a:r>
              <a:rPr lang="en-GB" sz="2000" b="1" i="1" dirty="0">
                <a:solidFill>
                  <a:srgbClr val="262626"/>
                </a:solidFill>
                <a:latin typeface="Calibri" pitchFamily="34" charset="0"/>
              </a:rPr>
              <a:t>Recent Developments </a:t>
            </a:r>
          </a:p>
          <a:p>
            <a:pPr defTabSz="288000">
              <a:spcAft>
                <a:spcPts val="600"/>
              </a:spcAft>
            </a:pPr>
            <a:r>
              <a:rPr lang="en-GB" sz="2000" b="1" i="1" dirty="0">
                <a:solidFill>
                  <a:srgbClr val="262626"/>
                </a:solidFill>
                <a:latin typeface="Calibri" pitchFamily="34" charset="0"/>
              </a:rPr>
              <a:t>	Status Report of CEE TSOs </a:t>
            </a:r>
            <a:r>
              <a:rPr lang="en-GB" sz="2000" b="1" i="1" dirty="0" smtClean="0">
                <a:solidFill>
                  <a:schemeClr val="tx1"/>
                </a:solidFill>
                <a:latin typeface="Calibri" pitchFamily="34" charset="0"/>
              </a:rPr>
              <a:t>(3/3</a:t>
            </a:r>
            <a:r>
              <a:rPr lang="en-GB" sz="2000" b="1" i="1" dirty="0">
                <a:solidFill>
                  <a:srgbClr val="262626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407542" y="1867595"/>
            <a:ext cx="8196906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alibri" pitchFamily="34" charset="0"/>
              </a:rPr>
              <a:t>Technical </a:t>
            </a:r>
            <a:r>
              <a:rPr lang="en-GB" b="1" dirty="0" err="1" smtClean="0">
                <a:latin typeface="Calibri" pitchFamily="34" charset="0"/>
              </a:rPr>
              <a:t>Workstream</a:t>
            </a:r>
            <a:r>
              <a:rPr lang="en-GB" b="1" dirty="0" smtClean="0">
                <a:latin typeface="Calibri" pitchFamily="34" charset="0"/>
              </a:rPr>
              <a:t>: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b="1" dirty="0" smtClean="0">
                <a:latin typeface="Calibri" pitchFamily="34" charset="0"/>
              </a:rPr>
              <a:t>Financial Compensation Oriented Option (FCOO)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itchFamily="34" charset="0"/>
              </a:rPr>
              <a:t>Based on today´s bidding zones, considering the influence of loop flows – focusing on social welfare differences between situations with/ without prioritized schedules for DE-AT, define a compensation mechanism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itchFamily="34" charset="0"/>
              </a:rPr>
              <a:t>Out of several sub-options, the CEE TSO HLM agreed on selecting sub-option 1A (social-welfare-oriented, no DE-AT market splitting) for further elaboration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 smtClean="0">
                <a:latin typeface="Calibri" pitchFamily="34" charset="0"/>
              </a:rPr>
              <a:t>Letter </a:t>
            </a:r>
            <a:r>
              <a:rPr lang="de-AT" dirty="0" err="1" smtClean="0">
                <a:latin typeface="Calibri" pitchFamily="34" charset="0"/>
              </a:rPr>
              <a:t>to</a:t>
            </a:r>
            <a:r>
              <a:rPr lang="de-AT" dirty="0" smtClean="0">
                <a:latin typeface="Calibri" pitchFamily="34" charset="0"/>
              </a:rPr>
              <a:t> PCR will </a:t>
            </a:r>
            <a:r>
              <a:rPr lang="de-AT" dirty="0" err="1" smtClean="0">
                <a:latin typeface="Calibri" pitchFamily="34" charset="0"/>
              </a:rPr>
              <a:t>be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sent</a:t>
            </a:r>
            <a:r>
              <a:rPr lang="de-AT" dirty="0" smtClean="0">
                <a:latin typeface="Calibri" pitchFamily="34" charset="0"/>
              </a:rPr>
              <a:t> in </a:t>
            </a:r>
            <a:r>
              <a:rPr lang="de-AT" dirty="0" err="1" smtClean="0">
                <a:latin typeface="Calibri" pitchFamily="34" charset="0"/>
              </a:rPr>
              <a:t>order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to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get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support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for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the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simulations</a:t>
            </a:r>
            <a:endParaRPr lang="en-GB" dirty="0" smtClean="0">
              <a:latin typeface="Calibri" pitchFamily="34" charset="0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Both options (COO Step 2) and FCOO need a market simulation tool and a market coupling simulation tool: CEE TSOs are exploring the market and giving recommendations to the WGs. Market simulation for bidding zone will be assessed if it is available timely.  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6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102136"/>
            <a:ext cx="845785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</a:t>
            </a:r>
            <a:r>
              <a:rPr lang="en-GB" sz="2000" b="1" i="1" dirty="0">
                <a:solidFill>
                  <a:srgbClr val="262626"/>
                </a:solidFill>
                <a:latin typeface="Calibri" pitchFamily="34" charset="0"/>
              </a:rPr>
              <a:t>CEE FB MC Project Development and Implementation</a:t>
            </a:r>
          </a:p>
          <a:p>
            <a:pPr defTabSz="288000">
              <a:spcAft>
                <a:spcPts val="600"/>
              </a:spcAft>
            </a:pPr>
            <a:r>
              <a:rPr lang="en-GB" sz="2000" b="1" i="1" dirty="0">
                <a:solidFill>
                  <a:srgbClr val="262626"/>
                </a:solidFill>
                <a:latin typeface="Calibri" pitchFamily="34" charset="0"/>
              </a:rPr>
              <a:t>II.1.	Status Report</a:t>
            </a: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407542" y="2060848"/>
            <a:ext cx="8628954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CEE TSOs have started to initiate the project structure – see status report under agenda point I.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err="1" smtClean="0">
                <a:latin typeface="Calibri" pitchFamily="34" charset="0"/>
              </a:rPr>
              <a:t>ToRs</a:t>
            </a:r>
            <a:r>
              <a:rPr lang="en-GB" dirty="0" smtClean="0">
                <a:latin typeface="Calibri" pitchFamily="34" charset="0"/>
              </a:rPr>
              <a:t> for JSC and JWG MC received from PXs commented and sent back for approval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>
                <a:latin typeface="Calibri" pitchFamily="34" charset="0"/>
              </a:rPr>
              <a:t>Assessment of PCR algorithm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Negotiations on NDA/CD with PCR parties still ongoing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In the mean time PCR has published information on </a:t>
            </a:r>
            <a:r>
              <a:rPr lang="en-GB" dirty="0" err="1" smtClean="0">
                <a:latin typeface="Calibri" pitchFamily="34" charset="0"/>
              </a:rPr>
              <a:t>Euphemia</a:t>
            </a:r>
            <a:r>
              <a:rPr lang="en-GB" dirty="0" smtClean="0">
                <a:latin typeface="Calibri" pitchFamily="34" charset="0"/>
              </a:rPr>
              <a:t> </a:t>
            </a:r>
            <a:r>
              <a:rPr lang="en-GB" dirty="0">
                <a:latin typeface="Calibri" pitchFamily="34" charset="0"/>
              </a:rPr>
              <a:t>algorithm, CEE TSOs </a:t>
            </a:r>
            <a:r>
              <a:rPr lang="en-GB" dirty="0" smtClean="0">
                <a:latin typeface="Calibri" pitchFamily="34" charset="0"/>
              </a:rPr>
              <a:t>are assessing </a:t>
            </a:r>
            <a:r>
              <a:rPr lang="en-GB" dirty="0">
                <a:latin typeface="Calibri" pitchFamily="34" charset="0"/>
              </a:rPr>
              <a:t>the public information on </a:t>
            </a:r>
            <a:r>
              <a:rPr lang="en-GB" dirty="0" err="1">
                <a:latin typeface="Calibri" pitchFamily="34" charset="0"/>
              </a:rPr>
              <a:t>Euphemia</a:t>
            </a:r>
            <a:endParaRPr lang="en-GB" dirty="0">
              <a:latin typeface="Calibri" pitchFamily="34" charset="0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CEE TSOs are looking for </a:t>
            </a:r>
            <a:r>
              <a:rPr lang="en-GB" dirty="0" smtClean="0">
                <a:latin typeface="Calibri" pitchFamily="34" charset="0"/>
              </a:rPr>
              <a:t>a </a:t>
            </a:r>
            <a:r>
              <a:rPr lang="en-GB" dirty="0" smtClean="0">
                <a:latin typeface="Calibri" pitchFamily="34" charset="0"/>
              </a:rPr>
              <a:t>meeting of experts with PCR in order to assess whether this public information is sufficient to go on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" pitchFamily="34" charset="0"/>
              </a:rPr>
              <a:t>Regional NDA for TSOs and PXs for the NWCE FB project has priority  </a:t>
            </a:r>
          </a:p>
          <a:p>
            <a:pPr marL="285750" indent="-285750">
              <a:buFont typeface="Wingdings" pitchFamily="2" charset="2"/>
              <a:buChar char="Ø"/>
            </a:pPr>
            <a:endParaRPr lang="de-DE" dirty="0">
              <a:latin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de-DE" sz="1600" dirty="0" smtClean="0">
              <a:latin typeface="Calibri" pitchFamily="34" charset="0"/>
            </a:endParaRPr>
          </a:p>
          <a:p>
            <a:pPr lvl="1"/>
            <a:endParaRPr lang="de-DE" sz="1600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7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1064609"/>
            <a:ext cx="844207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CEE FB MC Project Development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Implementation</a:t>
            </a:r>
          </a:p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II.2.	Project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structure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,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project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management</a:t>
            </a:r>
            <a:endParaRPr lang="de-DE" sz="2000" b="1" i="1" dirty="0">
              <a:solidFill>
                <a:srgbClr val="262626"/>
              </a:solidFill>
              <a:latin typeface="Calibri" pitchFamily="34" charset="0"/>
            </a:endParaRPr>
          </a:p>
        </p:txBody>
      </p:sp>
      <p:grpSp>
        <p:nvGrpSpPr>
          <p:cNvPr id="118" name="Gruppieren 117"/>
          <p:cNvGrpSpPr/>
          <p:nvPr/>
        </p:nvGrpSpPr>
        <p:grpSpPr>
          <a:xfrm>
            <a:off x="827881" y="2038607"/>
            <a:ext cx="7488238" cy="4248472"/>
            <a:chOff x="1201907" y="2322601"/>
            <a:chExt cx="6929203" cy="3429024"/>
          </a:xfrm>
        </p:grpSpPr>
        <p:sp>
          <p:nvSpPr>
            <p:cNvPr id="62" name="Freihandform 61"/>
            <p:cNvSpPr/>
            <p:nvPr/>
          </p:nvSpPr>
          <p:spPr>
            <a:xfrm>
              <a:off x="3585525" y="2825068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bg1"/>
                  </a:solidFill>
                </a:rPr>
                <a:t>JSC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63" name="Freihandform 62"/>
            <p:cNvSpPr/>
            <p:nvPr/>
          </p:nvSpPr>
          <p:spPr>
            <a:xfrm>
              <a:off x="1201907" y="3021778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smtClean="0">
                  <a:solidFill>
                    <a:schemeClr val="bg1"/>
                  </a:solidFill>
                </a:rPr>
                <a:t>CEE TSO HLM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64" name="Freihandform 63"/>
            <p:cNvSpPr/>
            <p:nvPr/>
          </p:nvSpPr>
          <p:spPr>
            <a:xfrm>
              <a:off x="1786354" y="4334526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bg1"/>
                  </a:solidFill>
                </a:rPr>
                <a:t>WG CA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65" name="Freihandform 64"/>
            <p:cNvSpPr/>
            <p:nvPr/>
          </p:nvSpPr>
          <p:spPr>
            <a:xfrm>
              <a:off x="1786354" y="4846980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bg1"/>
                  </a:solidFill>
                </a:rPr>
                <a:t>WG </a:t>
              </a:r>
              <a:r>
                <a:rPr lang="de-DE" sz="1100" dirty="0" err="1" smtClean="0">
                  <a:solidFill>
                    <a:schemeClr val="bg1"/>
                  </a:solidFill>
                </a:rPr>
                <a:t>Scheduling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66" name="Freihandform 65"/>
            <p:cNvSpPr/>
            <p:nvPr/>
          </p:nvSpPr>
          <p:spPr>
            <a:xfrm>
              <a:off x="3585525" y="3885572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bg1"/>
                  </a:solidFill>
                </a:rPr>
                <a:t>JWG MC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67" name="Freihandform 66"/>
            <p:cNvSpPr/>
            <p:nvPr/>
          </p:nvSpPr>
          <p:spPr>
            <a:xfrm>
              <a:off x="4156617" y="4846980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100" dirty="0" smtClean="0">
                <a:solidFill>
                  <a:schemeClr val="bg1"/>
                </a:solidFill>
              </a:endParaRP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bg1"/>
                  </a:solidFill>
                </a:rPr>
                <a:t>STF </a:t>
              </a:r>
              <a:r>
                <a:rPr lang="de-DE" sz="1100" dirty="0">
                  <a:solidFill>
                    <a:schemeClr val="bg1"/>
                  </a:solidFill>
                </a:rPr>
                <a:t>Reg /</a:t>
              </a:r>
              <a:r>
                <a:rPr lang="de-DE" sz="1100" dirty="0" err="1">
                  <a:solidFill>
                    <a:schemeClr val="bg1"/>
                  </a:solidFill>
                </a:rPr>
                <a:t>Com</a:t>
              </a:r>
              <a:endParaRPr lang="en-US" sz="1100" dirty="0">
                <a:solidFill>
                  <a:schemeClr val="bg1"/>
                </a:solidFill>
              </a:endParaRP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1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8" name="Freihandform 67"/>
            <p:cNvSpPr/>
            <p:nvPr/>
          </p:nvSpPr>
          <p:spPr>
            <a:xfrm>
              <a:off x="4156617" y="5386693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>
                  <a:solidFill>
                    <a:schemeClr val="bg1"/>
                  </a:solidFill>
                </a:rPr>
                <a:t>STF Legal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>
            <a:xfrm>
              <a:off x="1981091" y="315284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>
              <a:off x="6072673" y="2968689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>
            <a:xfrm>
              <a:off x="1623733" y="3386710"/>
              <a:ext cx="0" cy="2158649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flipH="1">
              <a:off x="1624007" y="4520453"/>
              <a:ext cx="162346" cy="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sp>
          <p:nvSpPr>
            <p:cNvPr id="73" name="Freihandform 72"/>
            <p:cNvSpPr/>
            <p:nvPr/>
          </p:nvSpPr>
          <p:spPr>
            <a:xfrm>
              <a:off x="4267298" y="2322710"/>
              <a:ext cx="3863812" cy="2246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tx1"/>
                  </a:solidFill>
                </a:rPr>
                <a:t>CEEE Forum (</a:t>
              </a:r>
              <a:r>
                <a:rPr lang="de-DE" sz="1100" dirty="0" err="1" smtClean="0">
                  <a:solidFill>
                    <a:schemeClr val="tx1"/>
                  </a:solidFill>
                </a:rPr>
                <a:t>Ministries</a:t>
              </a:r>
              <a:r>
                <a:rPr lang="de-DE" sz="1100" dirty="0" smtClean="0">
                  <a:solidFill>
                    <a:schemeClr val="tx1"/>
                  </a:solidFill>
                </a:rPr>
                <a:t>, EC, ACER, TSOs, PXs, NRAS, Market </a:t>
              </a:r>
              <a:r>
                <a:rPr lang="de-DE" sz="1100" dirty="0" err="1" smtClean="0">
                  <a:solidFill>
                    <a:schemeClr val="tx1"/>
                  </a:solidFill>
                </a:rPr>
                <a:t>Parties</a:t>
              </a:r>
              <a:r>
                <a:rPr lang="de-DE" sz="1100" dirty="0" smtClean="0">
                  <a:solidFill>
                    <a:schemeClr val="tx1"/>
                  </a:solidFill>
                </a:rPr>
                <a:t>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Freihandform 73"/>
            <p:cNvSpPr/>
            <p:nvPr/>
          </p:nvSpPr>
          <p:spPr>
            <a:xfrm>
              <a:off x="1363160" y="2322601"/>
              <a:ext cx="2384572" cy="224850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</a:rPr>
                <a:t>IG Meeting (NRAs, EC, ACER, TSOs, PXs)</a:t>
              </a:r>
              <a:endParaRPr lang="en-US" sz="1100" kern="1200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Gerade Verbindung 74"/>
            <p:cNvCxnSpPr/>
            <p:nvPr/>
          </p:nvCxnSpPr>
          <p:spPr>
            <a:xfrm>
              <a:off x="2792756" y="4060681"/>
              <a:ext cx="0" cy="1460270"/>
            </a:xfrm>
            <a:prstGeom prst="line">
              <a:avLst/>
            </a:prstGeom>
            <a:noFill/>
            <a:ln w="19050"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sp>
          <p:nvSpPr>
            <p:cNvPr id="76" name="Ellipse 75"/>
            <p:cNvSpPr/>
            <p:nvPr/>
          </p:nvSpPr>
          <p:spPr>
            <a:xfrm>
              <a:off x="3182431" y="3381966"/>
              <a:ext cx="671521" cy="349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b="1" dirty="0">
                  <a:solidFill>
                    <a:schemeClr val="bg1"/>
                  </a:solidFill>
                </a:rPr>
                <a:t>PMO</a:t>
              </a:r>
            </a:p>
          </p:txBody>
        </p:sp>
        <p:cxnSp>
          <p:nvCxnSpPr>
            <p:cNvPr id="77" name="Gerade Verbindung 76"/>
            <p:cNvCxnSpPr/>
            <p:nvPr/>
          </p:nvCxnSpPr>
          <p:spPr>
            <a:xfrm>
              <a:off x="2792756" y="4060681"/>
              <a:ext cx="779349" cy="0"/>
            </a:xfrm>
            <a:prstGeom prst="line">
              <a:avLst/>
            </a:prstGeom>
            <a:noFill/>
            <a:ln w="19050"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2630410" y="5030885"/>
              <a:ext cx="162346" cy="0"/>
            </a:xfrm>
            <a:prstGeom prst="lin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sp>
          <p:nvSpPr>
            <p:cNvPr id="79" name="Freihandform 78"/>
            <p:cNvSpPr/>
            <p:nvPr/>
          </p:nvSpPr>
          <p:spPr>
            <a:xfrm>
              <a:off x="3052539" y="4335139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>
                  <a:solidFill>
                    <a:schemeClr val="bg1"/>
                  </a:solidFill>
                </a:rPr>
                <a:t>TF </a:t>
              </a:r>
              <a:r>
                <a:rPr lang="de-DE" sz="1100" dirty="0" err="1">
                  <a:solidFill>
                    <a:schemeClr val="bg1"/>
                  </a:solidFill>
                </a:rPr>
                <a:t>Algorithm</a:t>
              </a:r>
              <a:r>
                <a:rPr lang="de-DE" sz="1100" dirty="0">
                  <a:solidFill>
                    <a:schemeClr val="bg1"/>
                  </a:solidFill>
                </a:rPr>
                <a:t> &amp; FB </a:t>
              </a:r>
              <a:r>
                <a:rPr lang="de-DE" sz="1100" dirty="0" smtClean="0">
                  <a:solidFill>
                    <a:schemeClr val="bg1"/>
                  </a:solidFill>
                </a:rPr>
                <a:t>Validation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0" name="Freihandform 79"/>
            <p:cNvSpPr/>
            <p:nvPr/>
          </p:nvSpPr>
          <p:spPr>
            <a:xfrm>
              <a:off x="3052539" y="4846980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>
                  <a:solidFill>
                    <a:schemeClr val="bg1"/>
                  </a:solidFill>
                </a:rPr>
                <a:t>TF </a:t>
              </a:r>
              <a:r>
                <a:rPr lang="de-DE" sz="1100" dirty="0" err="1">
                  <a:solidFill>
                    <a:schemeClr val="bg1"/>
                  </a:solidFill>
                </a:rPr>
                <a:t>Shipping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1" name="Freihandform 80"/>
            <p:cNvSpPr/>
            <p:nvPr/>
          </p:nvSpPr>
          <p:spPr>
            <a:xfrm>
              <a:off x="3052539" y="5365183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bg1"/>
                  </a:solidFill>
                </a:rPr>
                <a:t>TF Operational </a:t>
              </a:r>
              <a:r>
                <a:rPr lang="de-DE" sz="1100" dirty="0" err="1" smtClean="0">
                  <a:solidFill>
                    <a:schemeClr val="bg1"/>
                  </a:solidFill>
                </a:rPr>
                <a:t>Procedures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2" name="Freihandform 81"/>
            <p:cNvSpPr/>
            <p:nvPr/>
          </p:nvSpPr>
          <p:spPr>
            <a:xfrm>
              <a:off x="4156617" y="4347519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kern="1200" dirty="0" smtClean="0">
                  <a:solidFill>
                    <a:schemeClr val="bg1"/>
                  </a:solidFill>
                </a:rPr>
                <a:t>TF </a:t>
              </a:r>
              <a:r>
                <a:rPr lang="de-DE" sz="1100" dirty="0" smtClean="0">
                  <a:solidFill>
                    <a:schemeClr val="bg1"/>
                  </a:solidFill>
                </a:rPr>
                <a:t>Testing</a:t>
              </a:r>
              <a:r>
                <a:rPr lang="de-DE" sz="1100" kern="1200" dirty="0" smtClean="0">
                  <a:solidFill>
                    <a:schemeClr val="bg1"/>
                  </a:solidFill>
                </a:rPr>
                <a:t> </a:t>
              </a:r>
              <a:endParaRPr lang="en-US" sz="1100" kern="1200" dirty="0">
                <a:solidFill>
                  <a:schemeClr val="bg1"/>
                </a:solidFill>
              </a:endParaRPr>
            </a:p>
          </p:txBody>
        </p:sp>
        <p:cxnSp>
          <p:nvCxnSpPr>
            <p:cNvPr id="83" name="Gerade Verbindung 82"/>
            <p:cNvCxnSpPr/>
            <p:nvPr/>
          </p:nvCxnSpPr>
          <p:spPr>
            <a:xfrm>
              <a:off x="2794402" y="4322494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>
            <a:xfrm>
              <a:off x="3997147" y="426650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>
            <a:xfrm>
              <a:off x="4026725" y="4229174"/>
              <a:ext cx="0" cy="1319713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 flipH="1">
              <a:off x="3864386" y="4517039"/>
              <a:ext cx="308458" cy="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87" name="Gerade Verbindung 86"/>
            <p:cNvCxnSpPr/>
            <p:nvPr/>
          </p:nvCxnSpPr>
          <p:spPr>
            <a:xfrm flipH="1">
              <a:off x="3864386" y="5029446"/>
              <a:ext cx="308458" cy="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88" name="Gerade Verbindung 87"/>
            <p:cNvCxnSpPr/>
            <p:nvPr/>
          </p:nvCxnSpPr>
          <p:spPr>
            <a:xfrm>
              <a:off x="2630410" y="5547538"/>
              <a:ext cx="162346" cy="0"/>
            </a:xfrm>
            <a:prstGeom prst="lin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89" name="Gerade Verbindung 88"/>
            <p:cNvCxnSpPr/>
            <p:nvPr/>
          </p:nvCxnSpPr>
          <p:spPr>
            <a:xfrm>
              <a:off x="2630554" y="4517039"/>
              <a:ext cx="162346" cy="0"/>
            </a:xfrm>
            <a:prstGeom prst="lin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sp>
          <p:nvSpPr>
            <p:cNvPr id="90" name="Freihandform 89"/>
            <p:cNvSpPr/>
            <p:nvPr/>
          </p:nvSpPr>
          <p:spPr>
            <a:xfrm>
              <a:off x="1786354" y="5365025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bg1"/>
                  </a:solidFill>
                </a:rPr>
                <a:t>WG FBA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>
            <a:xfrm flipH="1">
              <a:off x="1623733" y="5030885"/>
              <a:ext cx="162346" cy="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 flipH="1">
              <a:off x="1623733" y="5547538"/>
              <a:ext cx="162346" cy="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sp>
          <p:nvSpPr>
            <p:cNvPr id="93" name="Freihandform 92"/>
            <p:cNvSpPr/>
            <p:nvPr/>
          </p:nvSpPr>
          <p:spPr>
            <a:xfrm>
              <a:off x="5975097" y="3021778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smtClean="0">
                  <a:solidFill>
                    <a:schemeClr val="bg1"/>
                  </a:solidFill>
                </a:rPr>
                <a:t>PXs MM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94" name="Freihandform 93"/>
            <p:cNvSpPr/>
            <p:nvPr/>
          </p:nvSpPr>
          <p:spPr>
            <a:xfrm>
              <a:off x="5390586" y="4341333"/>
              <a:ext cx="843981" cy="364932"/>
            </a:xfrm>
            <a:custGeom>
              <a:avLst/>
              <a:gdLst>
                <a:gd name="connsiteX0" fmla="*/ 0 w 935756"/>
                <a:gd name="connsiteY0" fmla="*/ 0 h 467878"/>
                <a:gd name="connsiteX1" fmla="*/ 935756 w 935756"/>
                <a:gd name="connsiteY1" fmla="*/ 0 h 467878"/>
                <a:gd name="connsiteX2" fmla="*/ 935756 w 935756"/>
                <a:gd name="connsiteY2" fmla="*/ 467878 h 467878"/>
                <a:gd name="connsiteX3" fmla="*/ 0 w 935756"/>
                <a:gd name="connsiteY3" fmla="*/ 467878 h 467878"/>
                <a:gd name="connsiteX4" fmla="*/ 0 w 935756"/>
                <a:gd name="connsiteY4" fmla="*/ 0 h 46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756" h="467878">
                  <a:moveTo>
                    <a:pt x="0" y="0"/>
                  </a:moveTo>
                  <a:lnTo>
                    <a:pt x="935756" y="0"/>
                  </a:lnTo>
                  <a:lnTo>
                    <a:pt x="935756" y="467878"/>
                  </a:lnTo>
                  <a:lnTo>
                    <a:pt x="0" y="467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dirty="0" smtClean="0">
                  <a:solidFill>
                    <a:schemeClr val="bg1"/>
                  </a:solidFill>
                </a:rPr>
                <a:t>PX WG MC </a:t>
              </a:r>
              <a:endParaRPr lang="en-US" sz="11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95" name="Gerade Verbindung 94"/>
            <p:cNvCxnSpPr/>
            <p:nvPr/>
          </p:nvCxnSpPr>
          <p:spPr>
            <a:xfrm>
              <a:off x="5585323" y="3159650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/>
            <p:nvPr/>
          </p:nvCxnSpPr>
          <p:spPr>
            <a:xfrm flipH="1">
              <a:off x="6396988" y="3385456"/>
              <a:ext cx="0" cy="1130556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97" name="Gerade Verbindung 96"/>
            <p:cNvCxnSpPr/>
            <p:nvPr/>
          </p:nvCxnSpPr>
          <p:spPr>
            <a:xfrm flipH="1">
              <a:off x="5228239" y="4527260"/>
              <a:ext cx="162346" cy="0"/>
            </a:xfrm>
            <a:prstGeom prst="lin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5195748" y="4060512"/>
              <a:ext cx="0" cy="455500"/>
            </a:xfrm>
            <a:prstGeom prst="line">
              <a:avLst/>
            </a:prstGeom>
            <a:noFill/>
            <a:ln w="19050"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99" name="Gerade Verbindung 98"/>
            <p:cNvCxnSpPr/>
            <p:nvPr/>
          </p:nvCxnSpPr>
          <p:spPr>
            <a:xfrm>
              <a:off x="6398634" y="432930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>
              <a:off x="6234786" y="4523847"/>
              <a:ext cx="162346" cy="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4416400" y="4060681"/>
              <a:ext cx="779349" cy="0"/>
            </a:xfrm>
            <a:prstGeom prst="line">
              <a:avLst/>
            </a:prstGeom>
            <a:noFill/>
            <a:ln w="19050"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4026725" y="3183287"/>
              <a:ext cx="0" cy="730135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 flipH="1">
              <a:off x="3864379" y="3555203"/>
              <a:ext cx="162346" cy="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04" name="Elbow Connector 59"/>
            <p:cNvCxnSpPr/>
            <p:nvPr/>
          </p:nvCxnSpPr>
          <p:spPr>
            <a:xfrm flipV="1">
              <a:off x="2046108" y="2993561"/>
              <a:ext cx="1558698" cy="224657"/>
            </a:xfrm>
            <a:prstGeom prst="bentConnector3">
              <a:avLst>
                <a:gd name="adj1" fmla="val 50000"/>
              </a:avLst>
            </a:prstGeom>
            <a:noFill/>
            <a:ln w="19050"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05" name="Elbow Connector 60"/>
            <p:cNvCxnSpPr/>
            <p:nvPr/>
          </p:nvCxnSpPr>
          <p:spPr>
            <a:xfrm rot="10800000">
              <a:off x="4416400" y="2993561"/>
              <a:ext cx="1558698" cy="224657"/>
            </a:xfrm>
            <a:prstGeom prst="bentConnector3">
              <a:avLst>
                <a:gd name="adj1" fmla="val 50000"/>
              </a:avLst>
            </a:prstGeom>
            <a:noFill/>
            <a:ln w="19050"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grpSp>
          <p:nvGrpSpPr>
            <p:cNvPr id="106" name="Group 72"/>
            <p:cNvGrpSpPr/>
            <p:nvPr/>
          </p:nvGrpSpPr>
          <p:grpSpPr>
            <a:xfrm>
              <a:off x="5801793" y="5257082"/>
              <a:ext cx="2208155" cy="449314"/>
              <a:chOff x="5220072" y="5805264"/>
              <a:chExt cx="2448272" cy="576064"/>
            </a:xfrm>
          </p:grpSpPr>
          <p:sp>
            <p:nvSpPr>
              <p:cNvPr id="110" name="Freihandform 109"/>
              <p:cNvSpPr/>
              <p:nvPr/>
            </p:nvSpPr>
            <p:spPr>
              <a:xfrm>
                <a:off x="5724127" y="5877272"/>
                <a:ext cx="1944217" cy="377955"/>
              </a:xfrm>
              <a:custGeom>
                <a:avLst/>
                <a:gdLst>
                  <a:gd name="connsiteX0" fmla="*/ 0 w 935756"/>
                  <a:gd name="connsiteY0" fmla="*/ 0 h 467878"/>
                  <a:gd name="connsiteX1" fmla="*/ 935756 w 935756"/>
                  <a:gd name="connsiteY1" fmla="*/ 0 h 467878"/>
                  <a:gd name="connsiteX2" fmla="*/ 935756 w 935756"/>
                  <a:gd name="connsiteY2" fmla="*/ 467878 h 467878"/>
                  <a:gd name="connsiteX3" fmla="*/ 0 w 935756"/>
                  <a:gd name="connsiteY3" fmla="*/ 467878 h 467878"/>
                  <a:gd name="connsiteX4" fmla="*/ 0 w 935756"/>
                  <a:gd name="connsiteY4" fmla="*/ 0 h 467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5756" h="467878">
                    <a:moveTo>
                      <a:pt x="0" y="0"/>
                    </a:moveTo>
                    <a:lnTo>
                      <a:pt x="935756" y="0"/>
                    </a:lnTo>
                    <a:lnTo>
                      <a:pt x="935756" y="467878"/>
                    </a:lnTo>
                    <a:lnTo>
                      <a:pt x="0" y="46787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985" tIns="6985" rIns="6985" bIns="6985" numCol="1" spcCol="1270" anchor="ctr" anchorCtr="0">
                <a:noAutofit/>
              </a:bodyPr>
              <a:lstStyle>
                <a:defPPr>
                  <a:defRPr lang="sk-SK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governance</a:t>
                </a:r>
              </a:p>
              <a:p>
                <a:pPr lvl="0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>
                    <a:solidFill>
                      <a:schemeClr val="tx1"/>
                    </a:solidFill>
                  </a:rPr>
                  <a:t>communication exchange</a:t>
                </a:r>
                <a:endParaRPr lang="en-US" sz="1200" kern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1" name="Gerade Verbindung 110"/>
              <p:cNvCxnSpPr/>
              <p:nvPr/>
            </p:nvCxnSpPr>
            <p:spPr>
              <a:xfrm flipH="1">
                <a:off x="5364088" y="5949280"/>
                <a:ext cx="180000" cy="0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cxnSp>
          <p:cxnSp>
            <p:nvCxnSpPr>
              <p:cNvPr id="112" name="Gerade Verbindung 111"/>
              <p:cNvCxnSpPr/>
              <p:nvPr/>
            </p:nvCxnSpPr>
            <p:spPr>
              <a:xfrm>
                <a:off x="5364088" y="6165304"/>
                <a:ext cx="180000" cy="0"/>
              </a:xfrm>
              <a:prstGeom prst="line">
                <a:avLst/>
              </a:prstGeom>
              <a:noFill/>
              <a:ln>
                <a:prstDash val="sysDash"/>
              </a:ln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cxnSp>
          <p:sp>
            <p:nvSpPr>
              <p:cNvPr id="113" name="Rectangle 71"/>
              <p:cNvSpPr/>
              <p:nvPr/>
            </p:nvSpPr>
            <p:spPr>
              <a:xfrm>
                <a:off x="5220072" y="5805264"/>
                <a:ext cx="2304256" cy="57606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k-SK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</p:grpSp>
        <p:cxnSp>
          <p:nvCxnSpPr>
            <p:cNvPr id="107" name="Gerade Verbindung 106"/>
            <p:cNvCxnSpPr/>
            <p:nvPr/>
          </p:nvCxnSpPr>
          <p:spPr>
            <a:xfrm flipH="1">
              <a:off x="3864386" y="5547865"/>
              <a:ext cx="308458" cy="0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08" name="Straight Connector 64"/>
            <p:cNvCxnSpPr/>
            <p:nvPr/>
          </p:nvCxnSpPr>
          <p:spPr>
            <a:xfrm>
              <a:off x="3747732" y="2420888"/>
              <a:ext cx="519566" cy="0"/>
            </a:xfrm>
            <a:prstGeom prst="line">
              <a:avLst/>
            </a:prstGeom>
            <a:noFill/>
            <a:ln w="19050"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cxnSp>
          <p:nvCxnSpPr>
            <p:cNvPr id="109" name="Straight Connector 73"/>
            <p:cNvCxnSpPr/>
            <p:nvPr/>
          </p:nvCxnSpPr>
          <p:spPr>
            <a:xfrm>
              <a:off x="4026725" y="2420888"/>
              <a:ext cx="0" cy="410197"/>
            </a:xfrm>
            <a:prstGeom prst="line">
              <a:avLst/>
            </a:prstGeom>
            <a:noFill/>
            <a:ln w="19050">
              <a:prstDash val="sysDash"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</p:grpSp>
    </p:spTree>
    <p:extLst>
      <p:ext uri="{BB962C8B-B14F-4D97-AF65-F5344CB8AC3E}">
        <p14:creationId xmlns:p14="http://schemas.microsoft.com/office/powerpoint/2010/main" val="898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8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064609"/>
            <a:ext cx="843007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CEE FB MC Project Development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Implementation</a:t>
            </a:r>
          </a:p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II.2.	Project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structure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,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project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management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–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ToRs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JSC</a:t>
            </a:r>
          </a:p>
        </p:txBody>
      </p:sp>
      <p:sp>
        <p:nvSpPr>
          <p:cNvPr id="61" name="Rechteck 1"/>
          <p:cNvSpPr>
            <a:spLocks noChangeArrowheads="1"/>
          </p:cNvSpPr>
          <p:nvPr/>
        </p:nvSpPr>
        <p:spPr bwMode="auto">
          <a:xfrm>
            <a:off x="407542" y="2060848"/>
            <a:ext cx="862895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Main decision making body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 smtClean="0"/>
              <a:t>Binding </a:t>
            </a:r>
            <a:r>
              <a:rPr lang="en-US" sz="1400" dirty="0"/>
              <a:t>approval of design concepts, agreements, reports and other documents which are elaborated by respective working groups;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Delegation of tasks and engagement of external support (e.g. the Project Manager (PMO));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Changes to the Project and the Project roadmap;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Joint external communication on the Project including quality and quantity of information provided on the Project and timing of the delivery of such information to other stakeholders/ the public;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Establishment of Task Forces and Supportive Task Forces, setting and amendment of terms of reference for Joint Working Group Market Coupling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Budgeting and costs approval , 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Presentation of costs to relevant decision bodies including request for relevant costs comfort.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Decision on and definition of the modalities of the involvement of other relevant stakeholders.</a:t>
            </a:r>
            <a:r>
              <a:rPr lang="de-DE" sz="1400" dirty="0"/>
              <a:t> </a:t>
            </a:r>
            <a:r>
              <a:rPr lang="en-US" sz="1400" dirty="0"/>
              <a:t>Supportive Task Forces work on ad-hoc basis in order to support different </a:t>
            </a:r>
            <a:r>
              <a:rPr lang="en-US" sz="1400" dirty="0" err="1"/>
              <a:t>workstreams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Each partner one vote – unanimous decision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Each TSO, PX one member + substitute, guest can be invited without voting power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Co-Chairs from both </a:t>
            </a:r>
            <a:r>
              <a:rPr lang="en-US" sz="1400" dirty="0" smtClean="0"/>
              <a:t>TSOs </a:t>
            </a:r>
            <a:r>
              <a:rPr lang="en-US" sz="1400" dirty="0" smtClean="0"/>
              <a:t>– PXs – elected for a term of 12 month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JSC may engage a PMO</a:t>
            </a:r>
            <a:endParaRPr lang="de-DE" sz="1400" dirty="0"/>
          </a:p>
          <a:p>
            <a:endParaRPr lang="de-DE" dirty="0">
              <a:latin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de-DE" sz="1600" dirty="0" smtClean="0">
              <a:latin typeface="Calibri" pitchFamily="34" charset="0"/>
            </a:endParaRPr>
          </a:p>
          <a:p>
            <a:pPr lvl="1"/>
            <a:endParaRPr lang="de-DE" sz="1600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de-DE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neu komplett_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331788"/>
            <a:ext cx="74882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3"/>
          <p:cNvSpPr txBox="1">
            <a:spLocks/>
          </p:cNvSpPr>
          <p:nvPr/>
        </p:nvSpPr>
        <p:spPr>
          <a:xfrm>
            <a:off x="0" y="6381750"/>
            <a:ext cx="7308850" cy="4762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 2014 – 2 – 20		CEE TSOs  - IG meeting Vienna 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850" y="6381750"/>
            <a:ext cx="719138" cy="474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7988" y="6381750"/>
            <a:ext cx="1116012" cy="47625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>
              <a:defRPr/>
            </a:pPr>
            <a:fld id="{0FAAEAF5-3460-4606-A7A8-5F2C7B6E43B0}" type="slidenum">
              <a:rPr lang="de-DE" b="1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9</a:t>
            </a:fld>
            <a:endParaRPr lang="de-DE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542" y="1077260"/>
            <a:ext cx="843007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b="1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	CEE FB MC Project Development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and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Implementation</a:t>
            </a:r>
          </a:p>
          <a:p>
            <a:pPr defTabSz="288000">
              <a:spcAft>
                <a:spcPts val="600"/>
              </a:spcAft>
            </a:pP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II.2.	Project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structure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,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project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management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– </a:t>
            </a:r>
            <a:r>
              <a:rPr lang="de-DE" sz="2000" b="1" i="1" dirty="0" err="1">
                <a:solidFill>
                  <a:srgbClr val="262626"/>
                </a:solidFill>
                <a:latin typeface="Calibri" pitchFamily="34" charset="0"/>
              </a:rPr>
              <a:t>ToRs</a:t>
            </a:r>
            <a:r>
              <a:rPr lang="de-DE" sz="2000" b="1" i="1" dirty="0">
                <a:solidFill>
                  <a:srgbClr val="262626"/>
                </a:solidFill>
                <a:latin typeface="Calibri" pitchFamily="34" charset="0"/>
              </a:rPr>
              <a:t> JWG </a:t>
            </a:r>
            <a:r>
              <a:rPr lang="de-DE" sz="2000" b="1" i="1" dirty="0" smtClean="0">
                <a:solidFill>
                  <a:srgbClr val="262626"/>
                </a:solidFill>
                <a:latin typeface="Calibri" pitchFamily="34" charset="0"/>
              </a:rPr>
              <a:t>MC (1/2)</a:t>
            </a:r>
            <a:endParaRPr lang="de-DE" sz="2000" b="1" i="1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61" name="Rechteck 1"/>
          <p:cNvSpPr>
            <a:spLocks noChangeArrowheads="1"/>
          </p:cNvSpPr>
          <p:nvPr/>
        </p:nvSpPr>
        <p:spPr bwMode="auto">
          <a:xfrm>
            <a:off x="407542" y="2060848"/>
            <a:ext cx="8628954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Main tasks (to be defined by JSC)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Algorithm and FB validation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Development of Market Design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Development and implementation of shipping concept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Preparation and performance of testing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Continuous budget planning and monitoring (as long as PMO has not been established)</a:t>
            </a:r>
            <a:endParaRPr lang="de-DE" sz="14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Supervision of the budget planning and monitoring after PMO has been established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Development of cost-sharing and cost-recovery principles for implementation and operation phase </a:t>
            </a:r>
            <a:endParaRPr lang="de-DE" sz="14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/>
              <a:t>Decision on what costs may be shared (Costs of PMO, time of the Chairmen, Conveners and Co-Conveners etc.)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Provision of drafts for the necessary contracts and organization of signing procedures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Press release management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Identification of required regulatory approvals and their timing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Organization of timely regulatory approval processes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Monitoring of and reporting on implementation</a:t>
            </a:r>
            <a:endParaRPr lang="de-DE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Preparation and performance of PMO selection procedure and recommendation of (selected) PMO to </a:t>
            </a:r>
            <a:r>
              <a:rPr lang="en-US" sz="1400" dirty="0" smtClean="0"/>
              <a:t>JSC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5833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45EF41E998D48A64328D2A1936C4C" ma:contentTypeVersion="21" ma:contentTypeDescription="Create a new document." ma:contentTypeScope="" ma:versionID="671147b9448247ac11eb2399cbc6db05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ACER-2015-01238</_dlc_DocId>
    <_dlc_DocIdUrl xmlns="985daa2e-53d8-4475-82b8-9c7d25324e34">
      <Url>http://s-do-prod-ap/en/Electricity/Regional_initiatives/Meetings/34th%20CEE%20IG/_layouts/DocIdRedir.aspx?ID=ACER-2015-01238</Url>
      <Description>ACER-2015-01238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4BBB69EC-36F6-43E6-AB49-409BD047F6D0}"/>
</file>

<file path=customXml/itemProps2.xml><?xml version="1.0" encoding="utf-8"?>
<ds:datastoreItem xmlns:ds="http://schemas.openxmlformats.org/officeDocument/2006/customXml" ds:itemID="{57124231-DFA9-4648-87E6-390B82590A6D}"/>
</file>

<file path=customXml/itemProps3.xml><?xml version="1.0" encoding="utf-8"?>
<ds:datastoreItem xmlns:ds="http://schemas.openxmlformats.org/officeDocument/2006/customXml" ds:itemID="{18371772-C934-4271-8409-B92CA289E5E8}"/>
</file>

<file path=customXml/itemProps4.xml><?xml version="1.0" encoding="utf-8"?>
<ds:datastoreItem xmlns:ds="http://schemas.openxmlformats.org/officeDocument/2006/customXml" ds:itemID="{6031C871-402C-4043-910E-C07A31C82D8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1522</Words>
  <Application>Microsoft Office PowerPoint</Application>
  <PresentationFormat>Bildschirmpräsentation (4:3)</PresentationFormat>
  <Paragraphs>850</Paragraphs>
  <Slides>14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Konersmann Nadja (50HzT MI)</dc:creator>
  <cp:lastModifiedBy>Julia Gsellmann</cp:lastModifiedBy>
  <cp:revision>613</cp:revision>
  <cp:lastPrinted>2014-02-10T11:20:24Z</cp:lastPrinted>
  <dcterms:created xsi:type="dcterms:W3CDTF">2013-04-17T12:44:25Z</dcterms:created>
  <dcterms:modified xsi:type="dcterms:W3CDTF">2014-02-13T08:04:25Z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0x0101003AD45EF41E998D48A64328D2A1936C4C</vt:lpwstr>
  </property>
  <property fmtid="{D5CDD505-2E9C-101B-9397-08002B2CF9AE}" pid="3" name="_dlc_DocIdItemGuid">
    <vt:lpwstr>96ff2d3c-1283-4b2f-8087-befb0e02ba72</vt:lpwstr>
  </property>
</Properties>
</file>